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8" r:id="rId2"/>
    <p:sldId id="274" r:id="rId3"/>
    <p:sldId id="270" r:id="rId4"/>
    <p:sldId id="271" r:id="rId5"/>
    <p:sldId id="272" r:id="rId6"/>
    <p:sldId id="275" r:id="rId7"/>
    <p:sldId id="276" r:id="rId8"/>
    <p:sldId id="277" r:id="rId9"/>
    <p:sldId id="279" r:id="rId10"/>
    <p:sldId id="278" r:id="rId11"/>
    <p:sldId id="284" r:id="rId12"/>
    <p:sldId id="290" r:id="rId13"/>
    <p:sldId id="283" r:id="rId14"/>
    <p:sldId id="286" r:id="rId15"/>
    <p:sldId id="285" r:id="rId16"/>
    <p:sldId id="294" r:id="rId17"/>
    <p:sldId id="288" r:id="rId18"/>
    <p:sldId id="289" r:id="rId19"/>
    <p:sldId id="281" r:id="rId20"/>
    <p:sldId id="282" r:id="rId21"/>
    <p:sldId id="280" r:id="rId22"/>
    <p:sldId id="292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6A5BC75-697F-FE4F-A3CC-B4E3B08BE741}">
          <p14:sldIdLst>
            <p14:sldId id="268"/>
            <p14:sldId id="274"/>
            <p14:sldId id="270"/>
            <p14:sldId id="271"/>
            <p14:sldId id="272"/>
            <p14:sldId id="275"/>
            <p14:sldId id="276"/>
            <p14:sldId id="277"/>
            <p14:sldId id="279"/>
            <p14:sldId id="278"/>
            <p14:sldId id="284"/>
            <p14:sldId id="290"/>
            <p14:sldId id="283"/>
            <p14:sldId id="286"/>
            <p14:sldId id="285"/>
            <p14:sldId id="294"/>
            <p14:sldId id="288"/>
            <p14:sldId id="289"/>
            <p14:sldId id="281"/>
            <p14:sldId id="282"/>
            <p14:sldId id="280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95618-7D0B-EF41-8937-C667DEBD3FC1}" v="859" dt="2025-01-16T17:53:26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84" autoAdjust="0"/>
    <p:restoredTop sz="94615"/>
  </p:normalViewPr>
  <p:slideViewPr>
    <p:cSldViewPr snapToGrid="0" snapToObjects="1">
      <p:cViewPr varScale="1">
        <p:scale>
          <a:sx n="78" d="100"/>
          <a:sy n="78" d="100"/>
        </p:scale>
        <p:origin x="1747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907130A-789F-EB66-7C04-D9FC1E0A53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FB1A7E-0086-AA25-9411-94307F6075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114EE-5E0E-41F6-A812-604711C71B4C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098589-3F07-684B-5425-DD1DA43E12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BD7CEC-AC32-7A9E-081E-E9049FEB56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02E622-A848-4FE3-AA6B-0E52663E00B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7647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15A58-192C-2F4A-B6B3-0A3D5819BDE8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56D03-6FEC-2D49-8B06-83B59DD3E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12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320342" y="6321791"/>
            <a:ext cx="3344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solidFill>
                  <a:srgbClr val="FFFFFF"/>
                </a:solidFill>
                <a:latin typeface="Arial"/>
                <a:cs typeface="Arial"/>
              </a:rPr>
              <a:t>Gabriele Lecce, Roberto Scardia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22/01/2025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432786" y="4507515"/>
            <a:ext cx="7911565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Analysis and computation of DV and CV-QKD information rates</a:t>
            </a:r>
            <a:endParaRPr lang="it-IT" dirty="0"/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09A7506E-1A38-A506-5CEF-F9670D476FE1}"/>
              </a:ext>
            </a:extLst>
          </p:cNvPr>
          <p:cNvSpPr txBox="1">
            <a:spLocks/>
          </p:cNvSpPr>
          <p:nvPr/>
        </p:nvSpPr>
        <p:spPr>
          <a:xfrm>
            <a:off x="502369" y="6016272"/>
            <a:ext cx="7772400" cy="45357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</a:rPr>
              <a:t>Gabriele Lecce, Roberto Scardia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F97836-6656-D96A-B794-17B8163C8C78}"/>
              </a:ext>
            </a:extLst>
          </p:cNvPr>
          <p:cNvSpPr txBox="1"/>
          <p:nvPr/>
        </p:nvSpPr>
        <p:spPr>
          <a:xfrm>
            <a:off x="503638" y="5475890"/>
            <a:ext cx="706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for the Information Theory course of Professor M. </a:t>
            </a:r>
            <a:r>
              <a:rPr lang="en-US" dirty="0" err="1">
                <a:solidFill>
                  <a:schemeClr val="bg1"/>
                </a:solidFill>
              </a:rPr>
              <a:t>Magarini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764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C387F9-846F-E516-7E7E-9CBB07FA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69794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/>
              <a:t>Quantum limited case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96BCD6-1218-E6C2-E642-CA399B42E4F3}"/>
              </a:ext>
            </a:extLst>
          </p:cNvPr>
          <p:cNvSpPr txBox="1"/>
          <p:nvPr/>
        </p:nvSpPr>
        <p:spPr>
          <a:xfrm>
            <a:off x="466219" y="1296120"/>
            <a:ext cx="82115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To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effects</a:t>
            </a:r>
            <a:r>
              <a:rPr lang="it-IT" dirty="0"/>
              <a:t> </a:t>
            </a:r>
            <a:r>
              <a:rPr lang="it-IT" dirty="0" err="1"/>
              <a:t>gradually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begin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simulations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propagation</a:t>
            </a:r>
            <a:r>
              <a:rPr lang="it-IT" dirty="0"/>
              <a:t> </a:t>
            </a:r>
            <a:r>
              <a:rPr lang="it-IT" b="1" dirty="0" err="1">
                <a:solidFill>
                  <a:schemeClr val="tx2"/>
                </a:solidFill>
              </a:rPr>
              <a:t>without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dispersion</a:t>
            </a:r>
            <a:r>
              <a:rPr lang="it-IT" b="1" dirty="0">
                <a:solidFill>
                  <a:schemeClr val="tx2"/>
                </a:solidFill>
              </a:rPr>
              <a:t>, </a:t>
            </a:r>
            <a:r>
              <a:rPr lang="it-IT" b="1" dirty="0" err="1">
                <a:solidFill>
                  <a:schemeClr val="tx2"/>
                </a:solidFill>
              </a:rPr>
              <a:t>phase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noise</a:t>
            </a:r>
            <a:r>
              <a:rPr lang="it-IT" b="1" dirty="0">
                <a:solidFill>
                  <a:schemeClr val="tx2"/>
                </a:solidFill>
              </a:rPr>
              <a:t> and </a:t>
            </a:r>
            <a:r>
              <a:rPr lang="it-IT" b="1" dirty="0" err="1">
                <a:solidFill>
                  <a:schemeClr val="tx2"/>
                </a:solidFill>
              </a:rPr>
              <a:t>attenuation</a:t>
            </a:r>
            <a:r>
              <a:rPr lang="it-IT" dirty="0"/>
              <a:t>, and an </a:t>
            </a:r>
            <a:r>
              <a:rPr lang="it-IT" b="1" dirty="0" err="1">
                <a:solidFill>
                  <a:schemeClr val="tx2"/>
                </a:solidFill>
              </a:rPr>
              <a:t>ideal</a:t>
            </a:r>
            <a:r>
              <a:rPr lang="it-IT" b="1" dirty="0">
                <a:solidFill>
                  <a:schemeClr val="tx2"/>
                </a:solidFill>
              </a:rPr>
              <a:t> detector </a:t>
            </a:r>
            <a:r>
              <a:rPr lang="it-IT" b="1" dirty="0" err="1">
                <a:solidFill>
                  <a:schemeClr val="tx2"/>
                </a:solidFill>
              </a:rPr>
              <a:t>without</a:t>
            </a:r>
            <a:r>
              <a:rPr lang="it-IT" b="1" dirty="0">
                <a:solidFill>
                  <a:schemeClr val="tx2"/>
                </a:solidFill>
              </a:rPr>
              <a:t> dark </a:t>
            </a:r>
            <a:r>
              <a:rPr lang="it-IT" b="1" dirty="0" err="1">
                <a:solidFill>
                  <a:schemeClr val="tx2"/>
                </a:solidFill>
              </a:rPr>
              <a:t>counts</a:t>
            </a:r>
            <a:r>
              <a:rPr lang="it-IT" b="1" dirty="0">
                <a:solidFill>
                  <a:schemeClr val="tx2"/>
                </a:solidFill>
              </a:rPr>
              <a:t> and </a:t>
            </a:r>
            <a:r>
              <a:rPr lang="it-IT" b="1" dirty="0" err="1">
                <a:solidFill>
                  <a:schemeClr val="tx2"/>
                </a:solidFill>
              </a:rPr>
              <a:t>electrical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noise</a:t>
            </a:r>
            <a:r>
              <a:rPr lang="it-IT" dirty="0"/>
              <a:t> </a:t>
            </a:r>
            <a:r>
              <a:rPr lang="it-IT" b="1" dirty="0">
                <a:solidFill>
                  <a:schemeClr val="tx2"/>
                </a:solidFill>
              </a:rPr>
              <a:t>(</a:t>
            </a:r>
            <a:r>
              <a:rPr lang="el-GR" b="1" dirty="0">
                <a:solidFill>
                  <a:schemeClr val="tx2"/>
                </a:solidFill>
              </a:rPr>
              <a:t>τ = 1, η = 1, ξ = 0, </a:t>
            </a:r>
            <a:r>
              <a:rPr lang="it-IT" b="1" dirty="0">
                <a:solidFill>
                  <a:schemeClr val="tx2"/>
                </a:solidFill>
              </a:rPr>
              <a:t>ve = 0)</a:t>
            </a:r>
            <a:r>
              <a:rPr lang="it-IT" dirty="0"/>
              <a:t>. The </a:t>
            </a:r>
            <a:r>
              <a:rPr lang="it-IT" dirty="0" err="1"/>
              <a:t>relevant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is</a:t>
            </a:r>
            <a:r>
              <a:rPr lang="it-IT" dirty="0"/>
              <a:t> the quantum limited shot </a:t>
            </a:r>
            <a:r>
              <a:rPr lang="it-IT" dirty="0" err="1"/>
              <a:t>noise</a:t>
            </a:r>
            <a:r>
              <a:rPr lang="it-IT" dirty="0"/>
              <a:t> due to the </a:t>
            </a:r>
            <a:r>
              <a:rPr lang="it-IT" b="1" dirty="0" err="1">
                <a:solidFill>
                  <a:schemeClr val="tx2"/>
                </a:solidFill>
              </a:rPr>
              <a:t>Poissonian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photocounting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b="1" dirty="0" err="1">
                <a:solidFill>
                  <a:schemeClr val="tx2"/>
                </a:solidFill>
              </a:rPr>
              <a:t>statistics</a:t>
            </a:r>
            <a:r>
              <a:rPr lang="it-IT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E353BC-1836-59A6-0BEE-A6A467D5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46" t="6451" r="8104"/>
          <a:stretch/>
        </p:blipFill>
        <p:spPr>
          <a:xfrm>
            <a:off x="1266537" y="2705423"/>
            <a:ext cx="6473206" cy="3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4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7035E9-2530-50E3-A2EB-3C1A64C9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71823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r>
              <a:rPr lang="it-IT" sz="3200" dirty="0"/>
              <a:t> </a:t>
            </a:r>
            <a:r>
              <a:rPr lang="it-IT" sz="3200" dirty="0" err="1"/>
              <a:t>Simulation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BABC78-8CF5-BE05-1B99-AB86FB516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799" cy="2077065"/>
          </a:xfrm>
        </p:spPr>
        <p:txBody>
          <a:bodyPr/>
          <a:lstStyle/>
          <a:p>
            <a:pPr algn="ctr"/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modeled</a:t>
            </a:r>
            <a:r>
              <a:rPr lang="it-IT" dirty="0"/>
              <a:t> </a:t>
            </a:r>
            <a:r>
              <a:rPr lang="it-IT" dirty="0" err="1"/>
              <a:t>considering</a:t>
            </a:r>
            <a:r>
              <a:rPr lang="it-IT" dirty="0"/>
              <a:t> a </a:t>
            </a:r>
            <a:r>
              <a:rPr lang="it-IT" dirty="0" err="1"/>
              <a:t>Lorentzian</a:t>
            </a:r>
            <a:r>
              <a:rPr lang="it-IT" dirty="0"/>
              <a:t> PSD:</a:t>
            </a:r>
          </a:p>
          <a:p>
            <a:endParaRPr lang="it-IT" dirty="0"/>
          </a:p>
        </p:txBody>
      </p:sp>
      <p:pic>
        <p:nvPicPr>
          <p:cNvPr id="5" name="Immagine 4" descr="Immagine che contiene testo, linea, Carattere, schermata&#10;&#10;Descrizione generata automaticamente">
            <a:extLst>
              <a:ext uri="{FF2B5EF4-FFF2-40B4-BE49-F238E27FC236}">
                <a16:creationId xmlns:a16="http://schemas.microsoft.com/office/drawing/2014/main" id="{8809E313-CFC2-D42D-50F2-598A59E0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77265"/>
            <a:ext cx="4831608" cy="2330245"/>
          </a:xfrm>
          <a:prstGeom prst="rect">
            <a:avLst/>
          </a:prstGeom>
        </p:spPr>
      </p:pic>
      <p:pic>
        <p:nvPicPr>
          <p:cNvPr id="9" name="Immagine 8" descr="Immagine che contiene Carattere, bianco, linea, numero&#10;&#10;Descrizione generata automaticamente">
            <a:extLst>
              <a:ext uri="{FF2B5EF4-FFF2-40B4-BE49-F238E27FC236}">
                <a16:creationId xmlns:a16="http://schemas.microsoft.com/office/drawing/2014/main" id="{BCD44A54-7E58-C2B2-AA89-B7C1F7D5D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85" y="2829571"/>
            <a:ext cx="2998839" cy="7290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3143619-5CB9-E642-D60B-0FF2130ACB5D}"/>
                  </a:ext>
                </a:extLst>
              </p:cNvPr>
              <p:cNvSpPr txBox="1"/>
              <p:nvPr/>
            </p:nvSpPr>
            <p:spPr>
              <a:xfrm>
                <a:off x="4686329" y="3724939"/>
                <a:ext cx="4290522" cy="2195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Noise sample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have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been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simulated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filtering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samples with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it-IT" sz="22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2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ctrlPr>
                            <a:rPr lang="it-IT" sz="2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it-IT" sz="2200" i="0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22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it-IT" sz="2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2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it-IT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and random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phase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a random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Gaussian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it-IT" sz="2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process</a:t>
                </a:r>
                <a:r>
                  <a:rPr lang="it-IT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A3143619-5CB9-E642-D60B-0FF2130A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29" y="3724939"/>
                <a:ext cx="4290522" cy="2195088"/>
              </a:xfrm>
              <a:prstGeom prst="rect">
                <a:avLst/>
              </a:prstGeom>
              <a:blipFill>
                <a:blip r:embed="rId4"/>
                <a:stretch>
                  <a:fillRect l="-1563" t="-1667" r="-1563"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478D5E-4CA6-D622-6F34-13809A1F3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278" y="1623011"/>
            <a:ext cx="4290522" cy="19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3BE821-2589-3799-13DE-BE41F871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Dispersion</a:t>
            </a:r>
            <a:r>
              <a:rPr lang="it-IT" sz="3200" dirty="0"/>
              <a:t> </a:t>
            </a:r>
            <a:r>
              <a:rPr lang="it-IT" sz="3200" dirty="0" err="1"/>
              <a:t>Simulation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775FEA4-A68B-39F2-5726-BC982EA2F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62" y="1389684"/>
            <a:ext cx="4488280" cy="113070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2600" dirty="0" err="1"/>
              <a:t>Only</a:t>
            </a:r>
            <a:r>
              <a:rPr lang="it-IT" sz="2600" dirty="0"/>
              <a:t> second </a:t>
            </a:r>
            <a:r>
              <a:rPr lang="it-IT" sz="2600" dirty="0" err="1"/>
              <a:t>order</a:t>
            </a:r>
            <a:r>
              <a:rPr lang="it-IT" sz="2600" dirty="0"/>
              <a:t> </a:t>
            </a:r>
            <a:r>
              <a:rPr lang="it-IT" sz="2600" dirty="0" err="1"/>
              <a:t>dispersion</a:t>
            </a:r>
            <a:r>
              <a:rPr lang="it-IT" sz="2600" dirty="0"/>
              <a:t> </a:t>
            </a:r>
            <a:r>
              <a:rPr lang="it-IT" sz="2600" dirty="0" err="1"/>
              <a:t>has</a:t>
            </a:r>
            <a:r>
              <a:rPr lang="it-IT" sz="2600" dirty="0"/>
              <a:t> </a:t>
            </a:r>
            <a:r>
              <a:rPr lang="it-IT" sz="2600" dirty="0" err="1"/>
              <a:t>been</a:t>
            </a:r>
            <a:r>
              <a:rPr lang="it-IT" sz="2600" dirty="0"/>
              <a:t> </a:t>
            </a:r>
            <a:r>
              <a:rPr lang="it-IT" sz="2600" dirty="0" err="1"/>
              <a:t>considered</a:t>
            </a:r>
            <a:r>
              <a:rPr lang="it-IT" sz="2600" dirty="0"/>
              <a:t> in </a:t>
            </a:r>
            <a:r>
              <a:rPr lang="it-IT" sz="2600" dirty="0" err="1"/>
              <a:t>our</a:t>
            </a:r>
            <a:r>
              <a:rPr lang="it-IT" sz="2600" dirty="0"/>
              <a:t> model</a:t>
            </a:r>
          </a:p>
          <a:p>
            <a:endParaRPr lang="it-IT" dirty="0"/>
          </a:p>
        </p:txBody>
      </p:sp>
      <p:pic>
        <p:nvPicPr>
          <p:cNvPr id="5" name="Immagine 4" descr="Immagine che contiene Carattere, calligrafia, tipografia, bianco&#10;&#10;Descrizione generata automaticamente">
            <a:extLst>
              <a:ext uri="{FF2B5EF4-FFF2-40B4-BE49-F238E27FC236}">
                <a16:creationId xmlns:a16="http://schemas.microsoft.com/office/drawing/2014/main" id="{4DE30C87-4D38-3801-FA87-A2B62F7CD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8" y="2618350"/>
            <a:ext cx="2506478" cy="10219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744A69-58C1-F3C1-8946-A9EB0CB025FC}"/>
              </a:ext>
            </a:extLst>
          </p:cNvPr>
          <p:cNvSpPr txBox="1"/>
          <p:nvPr/>
        </p:nvSpPr>
        <p:spPr>
          <a:xfrm>
            <a:off x="4579042" y="1358501"/>
            <a:ext cx="4474196" cy="149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dispersion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become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significative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been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approximated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it-IT" sz="2200" dirty="0">
                <a:latin typeface="Arial" panose="020B0604020202020204" pitchFamily="34" charset="0"/>
                <a:cs typeface="Arial" panose="020B0604020202020204" pitchFamily="34" charset="0"/>
              </a:rPr>
              <a:t> the formula :</a:t>
            </a:r>
          </a:p>
        </p:txBody>
      </p:sp>
      <p:pic>
        <p:nvPicPr>
          <p:cNvPr id="12" name="Immagine 11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BBB77045-2C1B-DF3E-9C79-B10D05DA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45" y="3612550"/>
            <a:ext cx="5240710" cy="2409056"/>
          </a:xfrm>
          <a:prstGeom prst="rect">
            <a:avLst/>
          </a:prstGeom>
        </p:spPr>
      </p:pic>
      <p:pic>
        <p:nvPicPr>
          <p:cNvPr id="14" name="Immagine 1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24BE429A-7298-DB6F-852C-A0FEE2424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66" y="2739626"/>
            <a:ext cx="2702905" cy="87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2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C6A3A3-6606-C249-37A3-68C95242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19" y="291715"/>
            <a:ext cx="8581043" cy="535599"/>
          </a:xfrm>
        </p:spPr>
        <p:txBody>
          <a:bodyPr>
            <a:no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r>
              <a:rPr lang="it-IT" sz="3200" dirty="0"/>
              <a:t> </a:t>
            </a:r>
            <a:r>
              <a:rPr lang="it-IT" sz="3200" dirty="0" err="1"/>
              <a:t>at</a:t>
            </a:r>
            <a:r>
              <a:rPr lang="it-IT" sz="3200" dirty="0"/>
              <a:t> 1kHz and −80 </a:t>
            </a:r>
            <a:r>
              <a:rPr lang="it-IT" sz="3200" dirty="0" err="1"/>
              <a:t>dBc</a:t>
            </a:r>
            <a:endParaRPr lang="it-IT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2C8E67-3F80-706C-69EF-47CDAE05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08" r="6163"/>
          <a:stretch/>
        </p:blipFill>
        <p:spPr>
          <a:xfrm>
            <a:off x="0" y="1513114"/>
            <a:ext cx="9147774" cy="44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5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9309204-37D4-6016-B40D-3BF79EF6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2" t="3827" r="7142"/>
          <a:stretch/>
        </p:blipFill>
        <p:spPr>
          <a:xfrm>
            <a:off x="281477" y="1521799"/>
            <a:ext cx="8581043" cy="4464843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B795F-48CF-DB16-1253-2303EDB0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7" y="248172"/>
            <a:ext cx="8581043" cy="535599"/>
          </a:xfrm>
        </p:spPr>
        <p:txBody>
          <a:bodyPr>
            <a:noAutofit/>
          </a:bodyPr>
          <a:lstStyle/>
          <a:p>
            <a:r>
              <a:rPr lang="it-IT" sz="3200" dirty="0" err="1"/>
              <a:t>Phase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r>
              <a:rPr lang="it-IT" sz="3200" dirty="0"/>
              <a:t> </a:t>
            </a:r>
            <a:r>
              <a:rPr lang="it-IT" sz="3200" dirty="0" err="1"/>
              <a:t>at</a:t>
            </a:r>
            <a:r>
              <a:rPr lang="it-IT" sz="3200" dirty="0"/>
              <a:t> 1kHz and −80 </a:t>
            </a:r>
            <a:r>
              <a:rPr lang="it-IT" sz="3200" dirty="0" err="1"/>
              <a:t>dBc</a:t>
            </a:r>
            <a:r>
              <a:rPr lang="it-IT" sz="3200" dirty="0"/>
              <a:t> (QBER)</a:t>
            </a:r>
          </a:p>
        </p:txBody>
      </p:sp>
    </p:spTree>
    <p:extLst>
      <p:ext uri="{BB962C8B-B14F-4D97-AF65-F5344CB8AC3E}">
        <p14:creationId xmlns:p14="http://schemas.microsoft.com/office/powerpoint/2010/main" val="14439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FEE1435-D29E-BE98-B8B7-39B59BAC4F0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</p:spPr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5FEE1435-D29E-BE98-B8B7-39B59BAC4F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3FBF495-E224-9D2F-FD1B-D0FFC861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3" y="1682537"/>
            <a:ext cx="8865614" cy="427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4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074BD-37E3-A748-10F6-C1B807083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0D74EB9-3BB7-C315-4AF4-7F570C7DA4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</p:spPr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0D74EB9-3BB7-C315-4AF4-7F570C7DA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1478" y="291566"/>
                <a:ext cx="8581043" cy="840400"/>
              </a:xfrm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C0CBFA79-E274-1F9B-1516-F7B8A10B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1278"/>
            <a:ext cx="91440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82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45C2AB2-A091-2FE8-E882-45BC4A5F02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45C2AB2-A091-2FE8-E882-45BC4A5F0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AA743209-0D79-F77F-C415-4B7C74BF4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9" y="1554718"/>
            <a:ext cx="8812161" cy="42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3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DD75F84-FD33-2C50-1EE1-2BA97B7282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sz="3200" dirty="0" err="1"/>
                  <a:t>Dispersion</a:t>
                </a:r>
                <a:r>
                  <a:rPr lang="it-IT" sz="3200" dirty="0"/>
                  <a:t> (</a:t>
                </a:r>
                <a14:m>
                  <m:oMath xmlns:m="http://schemas.openxmlformats.org/officeDocument/2006/math">
                    <m:r>
                      <a:rPr lang="it-IT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it-IT" sz="3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it-IT" sz="3200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it-IT" sz="3200" dirty="0"/>
                  <a:t> )</a:t>
                </a: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3DD75F84-FD33-2C50-1EE1-2BA97B72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76" t="-94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CABD44D1-34ED-3BF4-4370-8E6369E4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7" y="1554718"/>
            <a:ext cx="8967546" cy="43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2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9A28AE-7CBE-7B94-1705-33F80A4A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1566"/>
            <a:ext cx="8862522" cy="611948"/>
          </a:xfrm>
        </p:spPr>
        <p:txBody>
          <a:bodyPr>
            <a:normAutofit/>
          </a:bodyPr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</a:t>
            </a:r>
            <a:r>
              <a:rPr lang="it-IT" dirty="0" err="1"/>
              <a:t>dispersion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615FD1A-5F29-2D29-A0CF-4C6038A7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0" t="4043" r="7164"/>
          <a:stretch/>
        </p:blipFill>
        <p:spPr>
          <a:xfrm>
            <a:off x="281478" y="1420059"/>
            <a:ext cx="8430977" cy="44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1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8B0424-541F-B305-F6FC-4B4A42C1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57" y="280681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Table</a:t>
            </a:r>
            <a:r>
              <a:rPr lang="it-IT" sz="3200" dirty="0"/>
              <a:t> of </a:t>
            </a:r>
            <a:r>
              <a:rPr lang="it-IT" sz="3200" dirty="0" err="1"/>
              <a:t>contents</a:t>
            </a:r>
            <a:endParaRPr lang="it-IT" sz="3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56E560-76E9-5CE3-49BC-7A8EFCB1D160}"/>
              </a:ext>
            </a:extLst>
          </p:cNvPr>
          <p:cNvSpPr txBox="1"/>
          <p:nvPr/>
        </p:nvSpPr>
        <p:spPr>
          <a:xfrm>
            <a:off x="562957" y="1060595"/>
            <a:ext cx="82653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Channel models of DV-QKD </a:t>
            </a:r>
            <a:r>
              <a:rPr lang="it-IT" sz="2000" dirty="0" err="1"/>
              <a:t>protocols</a:t>
            </a:r>
            <a:r>
              <a:rPr lang="it-IT" sz="2000" dirty="0"/>
              <a:t> </a:t>
            </a:r>
            <a:r>
              <a:rPr lang="it-IT" sz="2000" dirty="0" err="1"/>
              <a:t>without</a:t>
            </a:r>
            <a:r>
              <a:rPr lang="it-IT" sz="2000" dirty="0"/>
              <a:t> </a:t>
            </a:r>
            <a:r>
              <a:rPr lang="it-IT" sz="2000" dirty="0" err="1"/>
              <a:t>eavesdropping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Channel models of DV-QKD </a:t>
            </a:r>
            <a:r>
              <a:rPr lang="it-IT" sz="2000" dirty="0" err="1"/>
              <a:t>protocols</a:t>
            </a:r>
            <a:r>
              <a:rPr lang="it-IT" sz="2000" dirty="0"/>
              <a:t> in case of </a:t>
            </a:r>
            <a:r>
              <a:rPr lang="it-IT" sz="2000" dirty="0" err="1"/>
              <a:t>intercept-resend</a:t>
            </a:r>
            <a:r>
              <a:rPr lang="it-IT" sz="2000" dirty="0"/>
              <a:t> </a:t>
            </a:r>
            <a:r>
              <a:rPr lang="it-IT" sz="2000" dirty="0" err="1"/>
              <a:t>attacks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quantum limited information rate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</a:t>
            </a:r>
            <a:r>
              <a:rPr lang="it-IT" sz="2000" dirty="0" err="1"/>
              <a:t>simulation</a:t>
            </a:r>
            <a:r>
              <a:rPr lang="it-IT" sz="2000" dirty="0"/>
              <a:t> with </a:t>
            </a:r>
            <a:r>
              <a:rPr lang="it-IT" sz="2000" dirty="0" err="1"/>
              <a:t>phase</a:t>
            </a:r>
            <a:r>
              <a:rPr lang="it-IT" sz="2000" dirty="0"/>
              <a:t> </a:t>
            </a:r>
            <a:r>
              <a:rPr lang="it-IT" sz="2000" dirty="0" err="1"/>
              <a:t>noise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</a:t>
            </a:r>
            <a:r>
              <a:rPr lang="it-IT" sz="2000" dirty="0" err="1"/>
              <a:t>simulation</a:t>
            </a:r>
            <a:r>
              <a:rPr lang="it-IT" sz="2000" dirty="0"/>
              <a:t> with </a:t>
            </a:r>
            <a:r>
              <a:rPr lang="it-IT" sz="2000" dirty="0" err="1"/>
              <a:t>dispersion</a:t>
            </a:r>
            <a:endParaRPr lang="it-IT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000" dirty="0"/>
              <a:t>CV-QKD </a:t>
            </a:r>
            <a:r>
              <a:rPr lang="it-IT" sz="2000" dirty="0" err="1"/>
              <a:t>simulation</a:t>
            </a:r>
            <a:r>
              <a:rPr lang="it-IT" sz="2000" dirty="0"/>
              <a:t> with </a:t>
            </a:r>
            <a:r>
              <a:rPr lang="it-IT" sz="2000" dirty="0" err="1"/>
              <a:t>dispersion</a:t>
            </a:r>
            <a:r>
              <a:rPr lang="it-IT" sz="2000" dirty="0"/>
              <a:t> + </a:t>
            </a:r>
            <a:r>
              <a:rPr lang="it-IT" sz="2000" dirty="0" err="1"/>
              <a:t>phase</a:t>
            </a:r>
            <a:r>
              <a:rPr lang="it-IT" sz="2000" dirty="0"/>
              <a:t> </a:t>
            </a:r>
            <a:r>
              <a:rPr lang="it-IT" sz="2000" dirty="0" err="1"/>
              <a:t>noise</a:t>
            </a:r>
            <a:endParaRPr lang="it-IT" sz="2000" dirty="0"/>
          </a:p>
        </p:txBody>
      </p:sp>
      <p:pic>
        <p:nvPicPr>
          <p:cNvPr id="6" name="Immagine 5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9B81DDF4-6107-2482-D355-0AEBE8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07365"/>
            <a:ext cx="6574984" cy="27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F34C-C02D-378B-4642-DD8401840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5A2A55-CE9C-6ED3-7577-09D62E6E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91566"/>
            <a:ext cx="8862522" cy="611948"/>
          </a:xfrm>
        </p:spPr>
        <p:txBody>
          <a:bodyPr>
            <a:normAutofit/>
          </a:bodyPr>
          <a:lstStyle/>
          <a:p>
            <a:r>
              <a:rPr lang="it-IT" dirty="0" err="1"/>
              <a:t>Combined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</a:t>
            </a:r>
            <a:r>
              <a:rPr lang="it-IT" dirty="0" err="1"/>
              <a:t>dispersion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A1353F-5707-F8B6-405E-5BF2E128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0" t="4358" r="7299" b="253"/>
          <a:stretch/>
        </p:blipFill>
        <p:spPr>
          <a:xfrm>
            <a:off x="315686" y="1556657"/>
            <a:ext cx="8512627" cy="437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4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46431106-A9BE-3E0D-4070-4FC41264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66308"/>
            <a:ext cx="7772400" cy="323109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C51385-CF1F-50E9-6FB6-45B4B5C02B29}"/>
              </a:ext>
            </a:extLst>
          </p:cNvPr>
          <p:cNvSpPr txBox="1"/>
          <p:nvPr/>
        </p:nvSpPr>
        <p:spPr>
          <a:xfrm>
            <a:off x="168727" y="1365979"/>
            <a:ext cx="8806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Comparison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of the maximum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mutual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information of the QAM formats for the quantum limited case,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noise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1 kHz</a:t>
            </a:r>
            <a:r>
              <a:rPr lang="it-IT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−80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dBc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case,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dispersion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17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ps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/ (km nm</a:t>
            </a:r>
            <a:r>
              <a:rPr lang="it-IT" dirty="0">
                <a:solidFill>
                  <a:srgbClr val="000000"/>
                </a:solidFill>
                <a:latin typeface="Helvetica" pitchFamily="2" charset="0"/>
              </a:rPr>
              <a:t>)</a:t>
            </a:r>
            <a:endParaRPr lang="it-IT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and L=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Lmax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case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dispersion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noise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case.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Highlighted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in blue the maximum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capacity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" pitchFamily="2" charset="0"/>
              </a:rPr>
              <a:t>column</a:t>
            </a:r>
            <a:r>
              <a:rPr lang="it-IT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AF40FB2-D61A-0CE9-9461-7738EC6D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69794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Capacity</a:t>
            </a:r>
            <a:r>
              <a:rPr lang="it-IT" sz="3200" dirty="0"/>
              <a:t> </a:t>
            </a:r>
            <a:r>
              <a:rPr lang="it-IT" sz="3200" dirty="0" err="1"/>
              <a:t>comparison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345788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8844B-94BF-53D0-FF0D-AF07C0D8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F79AD787-5A02-ADF3-7FF3-0D76C67EB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7B24B4CE-5B22-5890-949F-39DC18538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3ACC5550-3F38-FB0B-3441-FD969A6B8F3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>
            <a:extLst>
              <a:ext uri="{FF2B5EF4-FFF2-40B4-BE49-F238E27FC236}">
                <a16:creationId xmlns:a16="http://schemas.microsoft.com/office/drawing/2014/main" id="{6B533D8A-7A5A-38E9-F2AB-25C698AE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CE60A4D-9FCD-6746-0B6F-3987E08FAF00}"/>
              </a:ext>
            </a:extLst>
          </p:cNvPr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3A7171DE-E5C7-BF66-84BC-75D6837DAC65}"/>
              </a:ext>
            </a:extLst>
          </p:cNvPr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285286A8-B946-9AA3-10A0-0263A55B2F7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A0E4E6DD-4B35-2697-F705-93C5F19CA054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BACC8E9-FE00-D691-2E61-743B50A3A09E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97BFC910-E7AF-10C0-3CD5-8061A9F9F50D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EE929433-C38B-9A4C-A670-08549F2312CB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46FF0D9B-5CAF-7F99-4962-3AA2C4667F14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E41C0FDE-42C6-9901-9A79-1B9B00696647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C5C1F3AA-FAD8-ADE1-BFAB-B5ABAC022C4F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0B72849F-F4E5-780F-D484-016CD8EAE103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5706ACDB-4CCC-1103-1F15-CA688CBE1774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AB963A54-9F47-E021-D2BA-6BA1D121F4E0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1942084F-C9F8-7B31-809C-9D6F649908DD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2300C608-D892-9D6F-BD13-02CB9C832691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73B8E22F-7513-E6DB-1C76-7713FE0A17AE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35D64F40-1F23-C027-3869-2C1E0477680B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541F10D6-A95F-4E7D-C0E4-189232B883EC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D62CF5EB-C638-B3BE-7CE1-83F9CD40BAE0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94E77852-D20C-31CF-BEA2-2FA59FB23D84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23781E8E-9AD3-A456-00CB-7038BE5C0E85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C6190B43-DBC9-BAD8-8E22-47D640327A9F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1124EE8B-27CB-F25E-FCB1-95CF6DCFBA77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9073DB41-F283-A72B-8AB0-6E2AECC4E526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E2C167B3-A2E7-79FA-F38C-A46261E87A93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7D20073B-10D9-E8E8-98BF-F163E48E6446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97702F61-17DB-365C-BBDF-1C0D1947CD4E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14A18251-C4EA-D8A0-DA82-86B16F787662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966C2439-59D6-324A-D4DA-537FE9945A5A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BA75B4C5-3CD5-FCB0-5F00-78FD25D188FB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358E465B-7FC2-6126-D9AF-819FEADE71FF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8B252E9-1A71-F79B-4BB2-ACE19E8D56AB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52D2CB7-7B36-1D64-B9F8-00F45FF2DE99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9878D36B-E338-E999-10B0-0F89DB7F1C86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8593F887-DE18-667D-D088-5E14B68C7760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BA57BFFD-8420-2015-C754-A7E5FEE26A71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8FB40C31-4195-AE57-5924-1A5E86162E9E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A3BE54E-BA29-DC3A-3AE7-2408514F8BCB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A9C3AEF9-276E-7964-D3D7-F65D1FEFE875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A301C698-0AD6-6D4D-957B-E9F8FB96C8BC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FCDD9199-457F-C829-1B2B-54892676C216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CE98268-F2CA-8DB7-001D-B102B9AA03FE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AC5DE16C-82EB-69FB-FAFE-E47D8456A8B6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0C59A3CD-4022-6B56-16B9-B02A90029837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1A4C08DF-31B0-2EAA-0689-A1A35E407AC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E63F3EC3-CDED-C4E1-F3FD-35346A30CE0C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9BB52A0B-2D44-BFAA-863B-BFBC82294DAE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A3DCC77A-93ED-C77E-B4D0-DF2A138B16EF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0A718D62-0050-72D9-3A33-0E6887F08EFE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AD5E6965-1C88-6010-C101-1D8CE56F2AB5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2144B0AC-FA1F-B7E6-E5DD-8A22CF97EF41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E8E41341-5BDE-3FBD-B660-0B613874D43E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7CE89F74-CB37-819C-877B-2131F125B8ED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2387914-C04D-6FED-15A4-66324BCB2D74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72C5A2BE-6007-042E-955F-C192BE144917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F94DFF83-D106-C6A0-C6BF-7A62534E66AC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8D675E90-07CC-52F2-1AD8-129F85485B6D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80AD80E2-DEB4-8B0A-7A63-15E889B7929D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3CE06F66-C472-AB23-D8C6-A86032E3595C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24EDA659-EC5E-DBDB-5BE9-CCC560FDBFEC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D3F1C761-AF4B-5DED-4423-20D40A39A94D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1483CDDD-56F9-CE38-06A2-CA4BFE9C3F88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B31B2DB1-48BD-A209-AFC0-855B2C8E5A0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8643E7C-DEA8-B8F3-6090-6DB49341E689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98128EC3-C2AF-B2AD-6A96-B254D110BBED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4CE87B2E-1D1B-3686-4403-FF3E2F7F3C6B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FBDE126F-2DCE-E090-5E7F-3806670AFA78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B55DAF76-9594-E69D-7752-63ED3D828BC4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BBBEBE9F-3FBE-859C-A05F-B760F12FC6A8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85223BE2-D0FC-4068-1757-52604DD705F2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A00AACCB-763B-C164-531C-97E66D0ED01A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03C1B0EA-5DCB-01D6-1222-3745CED62701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D17E04EE-453D-64C3-246B-4B74BD1BE636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A6152940-BC01-87CC-EDDF-9D0FCA85F808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5985C95F-30B8-ACC5-9CC0-E60AC5037573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17F3E091-AB73-7452-B681-FB613186FB1D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C2CBFC16-835F-A707-743B-EDBDE4685504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F03D3229-41A6-BBDB-1AAE-C8E6C50EE82C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5CD4D596-B4AF-1572-E068-37740627FD74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F463E60C-53C6-83F4-A1BE-A3824B6792D7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11D1AB49-B5EC-ABC0-B373-B876ACABC0BE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FC34654B-8306-A8F5-6A4B-8088F03A5FCA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C8EC818B-DA4C-39FC-7869-EE085F0D8F55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D1A86AAE-98ED-8C34-01AC-F67B8C431D3D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9638E567-899F-5C4B-2FF6-1075AC511E40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F145614D-8317-47A7-7266-AF47B53D52FC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B47BC949-8787-01CC-9872-423B6B80DE10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B1971A55-7FE5-89F8-B81B-21BBA51A291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8209D852-00DE-6E2D-2C28-D04129D4951F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DA085537-D432-41DB-20DC-B84880C2CE57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F91BA1DE-86A0-014B-B000-80F63722FDA6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98ED49B1-E522-16D4-3510-2BC089EC9C27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67D85A5D-6A00-1C4E-F3D9-AE937CC599D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94197144-DC1D-BF56-DF4A-96F3D11A717D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F5664542-7B59-3743-5687-DC7639431928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A6B14331-BD21-89A4-1CC8-B6DC105CD339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65A3A38A-6441-2F5A-EB66-7F09BAF24F77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EE790760-8255-A012-C49B-8FF0B7FA7F6A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B3D150B2-D5D9-C7E5-A663-AD499AD2364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E2144F59-AA72-91AF-C526-30CE55BB5F1E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77D80B4D-7989-5A69-E924-0B861FA0DFEA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ADE33E1F-7214-C03C-88F4-F1A67536F99D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632B0359-D346-33B1-C3C0-695F50A0AAC9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7AE9D0E7-255E-D289-8DDC-ACC90F31A099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60AF9A14-CA0D-3640-76E1-EAE6138591E4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F8648165-6B85-4CB7-193E-172634D005DD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6ADFB83E-5D02-F6B5-362B-EC021E3BBEFD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01D9F36D-0CCD-F27A-8548-EC113C63F123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D3A70162-EDB8-1588-B2DD-13B924DC1A18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3CCE6DF9-DCF2-E342-8CB0-712AF654DB74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F173C5C8-AC0C-0E54-2129-EC6DE5B81265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947A2DCF-2A73-3A07-D87A-A69E0019CE81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8BE90552-9927-4EA2-E5FE-AA06F2E95AF7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3FC60458-B0B9-D377-21A6-25AA0360F668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C0FA4B4B-3150-554D-6984-936A681FA227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138EE84F-02A7-0CB8-8180-D21B9329DDD0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68DB8158-951A-95E0-78E1-25C0C7571E8E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>
              <a:extLst>
                <a:ext uri="{FF2B5EF4-FFF2-40B4-BE49-F238E27FC236}">
                  <a16:creationId xmlns:a16="http://schemas.microsoft.com/office/drawing/2014/main" id="{D37A7597-0907-36FB-CA9D-50B19448DEF6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>
              <a:extLst>
                <a:ext uri="{FF2B5EF4-FFF2-40B4-BE49-F238E27FC236}">
                  <a16:creationId xmlns:a16="http://schemas.microsoft.com/office/drawing/2014/main" id="{97246400-4B8B-8FC2-12FF-F163D5F2684B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>
              <a:extLst>
                <a:ext uri="{FF2B5EF4-FFF2-40B4-BE49-F238E27FC236}">
                  <a16:creationId xmlns:a16="http://schemas.microsoft.com/office/drawing/2014/main" id="{F753515D-9CE8-F2D9-D8D8-494327A4F58D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632C6FD9-9B89-1514-DA94-52C633D3CA24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5FC90CE0-B40B-DB17-2BE5-79D980C24D94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>
            <a:extLst>
              <a:ext uri="{FF2B5EF4-FFF2-40B4-BE49-F238E27FC236}">
                <a16:creationId xmlns:a16="http://schemas.microsoft.com/office/drawing/2014/main" id="{7CF7ED18-F6E6-9F52-DA53-9B6C1D457DD3}"/>
              </a:ext>
            </a:extLst>
          </p:cNvPr>
          <p:cNvSpPr txBox="1">
            <a:spLocks/>
          </p:cNvSpPr>
          <p:nvPr/>
        </p:nvSpPr>
        <p:spPr>
          <a:xfrm>
            <a:off x="432786" y="4507515"/>
            <a:ext cx="7911565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>
                <a:latin typeface="Franklin Gothic Medium" panose="020B0603020102020204" pitchFamily="34" charset="0"/>
              </a:rPr>
              <a:t>THANK YOU FOR YOUR ATTENTION</a:t>
            </a:r>
            <a:endParaRPr lang="it-IT" dirty="0"/>
          </a:p>
        </p:txBody>
      </p:sp>
      <p:sp>
        <p:nvSpPr>
          <p:cNvPr id="2" name="Sottotitolo 2">
            <a:extLst>
              <a:ext uri="{FF2B5EF4-FFF2-40B4-BE49-F238E27FC236}">
                <a16:creationId xmlns:a16="http://schemas.microsoft.com/office/drawing/2014/main" id="{58B552A9-348A-4210-BECA-A7034D0B8097}"/>
              </a:ext>
            </a:extLst>
          </p:cNvPr>
          <p:cNvSpPr txBox="1">
            <a:spLocks/>
          </p:cNvSpPr>
          <p:nvPr/>
        </p:nvSpPr>
        <p:spPr>
          <a:xfrm>
            <a:off x="2586905" y="5152385"/>
            <a:ext cx="3874128" cy="45357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bg1"/>
                </a:solidFill>
              </a:rPr>
              <a:t>Gabriele Lecce, Roberto Scardia</a:t>
            </a: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18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663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88222-F1D5-3511-DCDB-888DD4BD6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/>
          <a:lstStyle/>
          <a:p>
            <a:r>
              <a:rPr lang="it-IT" dirty="0"/>
              <a:t>BB84 </a:t>
            </a:r>
            <a:r>
              <a:rPr lang="it-IT" dirty="0" err="1"/>
              <a:t>channel</a:t>
            </a:r>
            <a:r>
              <a:rPr lang="it-IT" dirty="0"/>
              <a:t> model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eavesdropping</a:t>
            </a:r>
            <a:r>
              <a:rPr lang="it-IT" dirty="0"/>
              <a:t>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4E68FA-E4E6-21BF-A86A-4DA6D7DC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3193441"/>
            <a:ext cx="3700252" cy="2166189"/>
          </a:xfrm>
          <a:prstGeom prst="rect">
            <a:avLst/>
          </a:prstGeom>
        </p:spPr>
      </p:pic>
      <p:pic>
        <p:nvPicPr>
          <p:cNvPr id="9" name="Immagine 8" descr="Immagine che contiene Carattere, testo, bianco, numero&#10;&#10;Descrizione generata automaticamente">
            <a:extLst>
              <a:ext uri="{FF2B5EF4-FFF2-40B4-BE49-F238E27FC236}">
                <a16:creationId xmlns:a16="http://schemas.microsoft.com/office/drawing/2014/main" id="{888D22FF-8F67-09EB-1E5B-52092AC2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285" y="3666927"/>
            <a:ext cx="3124200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C9D6A4-A63E-7572-0C12-D941EB4716CB}"/>
                  </a:ext>
                </a:extLst>
              </p:cNvPr>
              <p:cNvSpPr txBox="1"/>
              <p:nvPr/>
            </p:nvSpPr>
            <p:spPr>
              <a:xfrm>
                <a:off x="4870787" y="5062626"/>
                <a:ext cx="1961306" cy="2970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𝐵𝐵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84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AC9D6A4-A63E-7572-0C12-D941EB471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787" y="5062626"/>
                <a:ext cx="1961306" cy="297004"/>
              </a:xfrm>
              <a:prstGeom prst="rect">
                <a:avLst/>
              </a:prstGeom>
              <a:blipFill>
                <a:blip r:embed="rId4"/>
                <a:stretch>
                  <a:fillRect l="-1923" t="-4167" r="-1923" b="-29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D3802D-43CF-2A04-144A-27F7A7B74608}"/>
              </a:ext>
            </a:extLst>
          </p:cNvPr>
          <p:cNvSpPr txBox="1"/>
          <p:nvPr/>
        </p:nvSpPr>
        <p:spPr>
          <a:xfrm>
            <a:off x="288520" y="1469018"/>
            <a:ext cx="86922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dirty="0"/>
              <a:t>One of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 of quantum information theory and </a:t>
            </a:r>
            <a:r>
              <a:rPr lang="it-IT" dirty="0" err="1"/>
              <a:t>cryptography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Quantum Key Distribution: a secret key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exchanged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quantum </a:t>
            </a:r>
            <a:r>
              <a:rPr lang="it-IT" dirty="0" err="1"/>
              <a:t>communication</a:t>
            </a:r>
            <a:endParaRPr lang="it-IT" dirty="0"/>
          </a:p>
          <a:p>
            <a:pPr algn="just"/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quantum </a:t>
            </a:r>
            <a:r>
              <a:rPr lang="it-IT" dirty="0" err="1"/>
              <a:t>states</a:t>
            </a:r>
            <a:r>
              <a:rPr lang="it-IT" dirty="0"/>
              <a:t>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one-time </a:t>
            </a:r>
            <a:r>
              <a:rPr lang="it-IT" dirty="0" err="1"/>
              <a:t>pad</a:t>
            </a:r>
            <a:r>
              <a:rPr lang="it-IT" dirty="0"/>
              <a:t> key in a </a:t>
            </a:r>
            <a:r>
              <a:rPr lang="it-IT" dirty="0" err="1"/>
              <a:t>cryptosystem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can use the tools of information theory to </a:t>
            </a:r>
            <a:r>
              <a:rPr lang="it-IT" dirty="0" err="1"/>
              <a:t>construct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models for QKD </a:t>
            </a:r>
            <a:r>
              <a:rPr lang="it-IT" dirty="0" err="1"/>
              <a:t>protocols</a:t>
            </a:r>
            <a:r>
              <a:rPr lang="it-IT" dirty="0"/>
              <a:t>: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467924-BFCE-8160-B96A-EDE4B9C010D5}"/>
              </a:ext>
            </a:extLst>
          </p:cNvPr>
          <p:cNvSpPr txBox="1"/>
          <p:nvPr/>
        </p:nvSpPr>
        <p:spPr>
          <a:xfrm>
            <a:off x="4865914" y="3244334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Probability matrix: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116F7D9-4962-0932-530C-10477751BFDD}"/>
              </a:ext>
            </a:extLst>
          </p:cNvPr>
          <p:cNvSpPr txBox="1"/>
          <p:nvPr/>
        </p:nvSpPr>
        <p:spPr>
          <a:xfrm>
            <a:off x="4865914" y="4550606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Capacity: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DC12EA-ECF9-316A-AB94-7CEC414DC29D}"/>
              </a:ext>
            </a:extLst>
          </p:cNvPr>
          <p:cNvSpPr txBox="1"/>
          <p:nvPr/>
        </p:nvSpPr>
        <p:spPr>
          <a:xfrm>
            <a:off x="1164771" y="557737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BB84 channel model</a:t>
            </a:r>
          </a:p>
        </p:txBody>
      </p:sp>
    </p:spTree>
    <p:extLst>
      <p:ext uri="{BB962C8B-B14F-4D97-AF65-F5344CB8AC3E}">
        <p14:creationId xmlns:p14="http://schemas.microsoft.com/office/powerpoint/2010/main" val="406104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3EEE547-E90D-0572-4AFB-A1A5D271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38" r="14294"/>
          <a:stretch/>
        </p:blipFill>
        <p:spPr>
          <a:xfrm>
            <a:off x="805537" y="2440611"/>
            <a:ext cx="3287487" cy="28737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8B21A7-7A2F-2200-965D-74E3AD8194FE}"/>
              </a:ext>
            </a:extLst>
          </p:cNvPr>
          <p:cNvSpPr txBox="1"/>
          <p:nvPr/>
        </p:nvSpPr>
        <p:spPr>
          <a:xfrm>
            <a:off x="1469684" y="5380356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SSP channel model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FB92AAF-2B65-F609-42FA-C9707A9390D2}"/>
              </a:ext>
            </a:extLst>
          </p:cNvPr>
          <p:cNvSpPr txBox="1"/>
          <p:nvPr/>
        </p:nvSpPr>
        <p:spPr>
          <a:xfrm>
            <a:off x="587828" y="1543629"/>
            <a:ext cx="8337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We receive, on average, 1 bit for the secret key every 3 channel uses, which is worse than the BB84 protocol. However, the SSP is more resilient against eavesdropping. 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53D38BEE-E710-B90F-AF26-1ECB7CB6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>
            <a:normAutofit/>
          </a:bodyPr>
          <a:lstStyle/>
          <a:p>
            <a:r>
              <a:rPr lang="it-IT" dirty="0"/>
              <a:t>SSP </a:t>
            </a:r>
            <a:r>
              <a:rPr lang="it-IT" dirty="0" err="1"/>
              <a:t>channel</a:t>
            </a:r>
            <a:r>
              <a:rPr lang="it-IT" dirty="0"/>
              <a:t> model (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eavesdropping</a:t>
            </a:r>
            <a:r>
              <a:rPr lang="it-IT" dirty="0"/>
              <a:t>)</a:t>
            </a:r>
          </a:p>
        </p:txBody>
      </p:sp>
      <p:pic>
        <p:nvPicPr>
          <p:cNvPr id="2" name="Immagine 1" descr="Immagine che contiene Carattere, bianco, testo, tipografia&#10;&#10;Descrizione generata automaticamente">
            <a:extLst>
              <a:ext uri="{FF2B5EF4-FFF2-40B4-BE49-F238E27FC236}">
                <a16:creationId xmlns:a16="http://schemas.microsoft.com/office/drawing/2014/main" id="{D905B3F7-AAA6-09DD-DEB3-FB028B24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3174548"/>
            <a:ext cx="2449285" cy="81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23DF330-FA67-30D3-25B5-7657D700F384}"/>
                  </a:ext>
                </a:extLst>
              </p:cNvPr>
              <p:cNvSpPr txBox="1"/>
              <p:nvPr/>
            </p:nvSpPr>
            <p:spPr>
              <a:xfrm>
                <a:off x="4918274" y="4786854"/>
                <a:ext cx="2449285" cy="3893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𝑆𝑆𝑃</m:t>
                              </m:r>
                            </m:e>
                          </m:d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=1/3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23DF330-FA67-30D3-25B5-7657D700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274" y="4786854"/>
                <a:ext cx="2449285" cy="389337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40651828-3E09-7A34-032A-2B50EC329491}"/>
              </a:ext>
            </a:extLst>
          </p:cNvPr>
          <p:cNvSpPr txBox="1"/>
          <p:nvPr/>
        </p:nvSpPr>
        <p:spPr>
          <a:xfrm>
            <a:off x="5159828" y="2676152"/>
            <a:ext cx="196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Probability matrix: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21C062-D549-04A6-2E65-1BC78EFD26F5}"/>
              </a:ext>
            </a:extLst>
          </p:cNvPr>
          <p:cNvSpPr txBox="1"/>
          <p:nvPr/>
        </p:nvSpPr>
        <p:spPr>
          <a:xfrm>
            <a:off x="5159828" y="429870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Capacity: </a:t>
            </a:r>
          </a:p>
        </p:txBody>
      </p:sp>
    </p:spTree>
    <p:extLst>
      <p:ext uri="{BB962C8B-B14F-4D97-AF65-F5344CB8AC3E}">
        <p14:creationId xmlns:p14="http://schemas.microsoft.com/office/powerpoint/2010/main" val="223904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ECD30E-0F09-CBEB-46AD-2399184DD941}"/>
              </a:ext>
            </a:extLst>
          </p:cNvPr>
          <p:cNvSpPr txBox="1"/>
          <p:nvPr/>
        </p:nvSpPr>
        <p:spPr>
          <a:xfrm>
            <a:off x="674915" y="1612912"/>
            <a:ext cx="8164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Ideally</a:t>
            </a:r>
            <a:r>
              <a:rPr lang="it-IT" dirty="0"/>
              <a:t>, the </a:t>
            </a:r>
            <a:r>
              <a:rPr lang="it-IT" dirty="0" err="1"/>
              <a:t>sifted</a:t>
            </a:r>
            <a:r>
              <a:rPr lang="it-IT" dirty="0"/>
              <a:t> keys </a:t>
            </a:r>
            <a:r>
              <a:rPr lang="it-IT" dirty="0" err="1"/>
              <a:t>obtained</a:t>
            </a:r>
            <a:r>
              <a:rPr lang="it-IT" dirty="0"/>
              <a:t> by Alice and Bob </a:t>
            </a:r>
            <a:r>
              <a:rPr lang="it-IT" dirty="0" err="1"/>
              <a:t>should</a:t>
            </a:r>
            <a:r>
              <a:rPr lang="it-IT" dirty="0"/>
              <a:t> be the </a:t>
            </a:r>
            <a:r>
              <a:rPr lang="it-IT" dirty="0" err="1"/>
              <a:t>same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in a </a:t>
            </a:r>
            <a:r>
              <a:rPr lang="it-IT" dirty="0" err="1"/>
              <a:t>real case</a:t>
            </a:r>
            <a:r>
              <a:rPr lang="it-IT" dirty="0"/>
              <a:t> scenario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</a:t>
            </a:r>
            <a:r>
              <a:rPr lang="it-IT" dirty="0" err="1"/>
              <a:t>presence</a:t>
            </a:r>
            <a:r>
              <a:rPr lang="it-IT" dirty="0"/>
              <a:t> of an </a:t>
            </a:r>
            <a:r>
              <a:rPr lang="it-IT" dirty="0" err="1"/>
              <a:t>eavesdropper</a:t>
            </a:r>
            <a:r>
              <a:rPr lang="it-IT" dirty="0"/>
              <a:t> (Eve)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 on the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capacity. In case of the </a:t>
            </a:r>
            <a:r>
              <a:rPr lang="it-IT" b="1" dirty="0" err="1">
                <a:solidFill>
                  <a:schemeClr val="tx2"/>
                </a:solidFill>
              </a:rPr>
              <a:t>intercept-resend attack</a:t>
            </a:r>
            <a:r>
              <a:rPr lang="it-IT" b="1" dirty="0" err="1"/>
              <a:t> </a:t>
            </a:r>
            <a:r>
              <a:rPr lang="it-IT" dirty="0" err="1"/>
              <a:t>we construct the following channel models: 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B1129E-BE98-FF28-DDC8-7A9C0FD2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2813241"/>
            <a:ext cx="4267201" cy="24980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68C1CF-3264-50E1-334E-2D31C0373396}"/>
              </a:ext>
            </a:extLst>
          </p:cNvPr>
          <p:cNvSpPr txBox="1"/>
          <p:nvPr/>
        </p:nvSpPr>
        <p:spPr>
          <a:xfrm>
            <a:off x="603549" y="5475008"/>
            <a:ext cx="415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BB84 channel model (with eavesdropping)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76CC4FA-DAB1-4CB2-C081-512EC7A309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3" t="13653"/>
          <a:stretch/>
        </p:blipFill>
        <p:spPr>
          <a:xfrm>
            <a:off x="4974771" y="3132295"/>
            <a:ext cx="4169229" cy="217903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B3E98C-8A5E-CDCD-D5D4-0383FA151557}"/>
              </a:ext>
            </a:extLst>
          </p:cNvPr>
          <p:cNvSpPr txBox="1"/>
          <p:nvPr/>
        </p:nvSpPr>
        <p:spPr>
          <a:xfrm>
            <a:off x="5063805" y="5475008"/>
            <a:ext cx="399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SSP channel model (with eavesdropping)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7340691D-407A-7CDC-CFDE-CD6826FC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/>
          <a:lstStyle/>
          <a:p>
            <a:r>
              <a:rPr lang="it-IT" err="1"/>
              <a:t>BB84 and SSP channel models (intercept-resend attack)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29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C4CB38-D68C-A17E-244A-83D689E8F0A4}"/>
              </a:ext>
            </a:extLst>
          </p:cNvPr>
          <p:cNvSpPr txBox="1"/>
          <p:nvPr/>
        </p:nvSpPr>
        <p:spPr>
          <a:xfrm>
            <a:off x="511629" y="1655063"/>
            <a:ext cx="8523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From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models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calculate</a:t>
            </a:r>
            <a:r>
              <a:rPr lang="it-IT" dirty="0"/>
              <a:t> a </a:t>
            </a:r>
            <a:r>
              <a:rPr lang="it-IT" dirty="0" err="1"/>
              <a:t>quantity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b="1" dirty="0">
                <a:solidFill>
                  <a:schemeClr val="tx2"/>
                </a:solidFill>
              </a:rPr>
              <a:t>Quantum Bit </a:t>
            </a:r>
            <a:r>
              <a:rPr lang="it-IT" b="1" dirty="0" err="1">
                <a:solidFill>
                  <a:schemeClr val="tx2"/>
                </a:solidFill>
              </a:rPr>
              <a:t>Error</a:t>
            </a:r>
            <a:r>
              <a:rPr lang="it-IT" b="1" dirty="0">
                <a:solidFill>
                  <a:schemeClr val="tx2"/>
                </a:solidFill>
              </a:rPr>
              <a:t> Rate (QBER)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the </a:t>
            </a:r>
            <a:r>
              <a:rPr lang="it-IT" dirty="0" err="1"/>
              <a:t>wrong</a:t>
            </a:r>
            <a:r>
              <a:rPr lang="it-IT" dirty="0"/>
              <a:t> (</a:t>
            </a:r>
            <a:r>
              <a:rPr lang="it-IT" dirty="0" err="1"/>
              <a:t>flipped</a:t>
            </a:r>
            <a:r>
              <a:rPr lang="it-IT" dirty="0"/>
              <a:t>) bits of the </a:t>
            </a:r>
            <a:r>
              <a:rPr lang="it-IT" dirty="0" err="1"/>
              <a:t>sifted</a:t>
            </a:r>
            <a:r>
              <a:rPr lang="it-IT" dirty="0"/>
              <a:t> key over the </a:t>
            </a:r>
            <a:r>
              <a:rPr lang="it-IT" dirty="0" err="1"/>
              <a:t>length</a:t>
            </a:r>
            <a:r>
              <a:rPr lang="it-IT" dirty="0"/>
              <a:t> of the </a:t>
            </a:r>
            <a:r>
              <a:rPr lang="it-IT" dirty="0" err="1"/>
              <a:t>sifted</a:t>
            </a:r>
            <a:r>
              <a:rPr lang="it-IT" dirty="0"/>
              <a:t> key: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B45904E-813D-3611-9276-4DE5EA12E91F}"/>
                  </a:ext>
                </a:extLst>
              </p:cNvPr>
              <p:cNvSpPr txBox="1"/>
              <p:nvPr/>
            </p:nvSpPr>
            <p:spPr>
              <a:xfrm>
                <a:off x="980285" y="2843872"/>
                <a:ext cx="436016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𝑄𝐵𝐸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=0)</m:t>
                          </m:r>
                        </m:num>
                        <m:den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B45904E-813D-3611-9276-4DE5EA12E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85" y="2843872"/>
                <a:ext cx="4360168" cy="576761"/>
              </a:xfrm>
              <a:prstGeom prst="rect">
                <a:avLst/>
              </a:prstGeom>
              <a:blipFill>
                <a:blip r:embed="rId2"/>
                <a:stretch>
                  <a:fillRect l="-1453" t="-6522" r="-1453" b="-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A2B428-850B-4923-B8DB-D117DAC0627C}"/>
                  </a:ext>
                </a:extLst>
              </p:cNvPr>
              <p:cNvSpPr txBox="1"/>
              <p:nvPr/>
            </p:nvSpPr>
            <p:spPr>
              <a:xfrm>
                <a:off x="5880332" y="2695595"/>
                <a:ext cx="16560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𝑄𝐵𝐸</m:t>
                    </m:r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𝐵𝐵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84</m:t>
                        </m:r>
                      </m:sub>
                    </m:sSub>
                  </m:oMath>
                </a14:m>
                <a:r>
                  <a:rPr lang="it-IT"/>
                  <a:t> = 25%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63A2B428-850B-4923-B8DB-D117DAC06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332" y="2695595"/>
                <a:ext cx="1656094" cy="276999"/>
              </a:xfrm>
              <a:prstGeom prst="rect">
                <a:avLst/>
              </a:prstGeom>
              <a:blipFill>
                <a:blip r:embed="rId3"/>
                <a:stretch>
                  <a:fillRect l="-6107" t="-26087" r="-7634" b="-478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7A955A4-6D53-0015-DDCD-4EAF06FC3D33}"/>
                  </a:ext>
                </a:extLst>
              </p:cNvPr>
              <p:cNvSpPr txBox="1"/>
              <p:nvPr/>
            </p:nvSpPr>
            <p:spPr>
              <a:xfrm>
                <a:off x="5877715" y="324433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𝑄𝐵𝐸</m:t>
                    </m:r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𝑆𝑆𝑃</m:t>
                        </m:r>
                      </m:sub>
                    </m:sSub>
                  </m:oMath>
                </a14:m>
                <a:r>
                  <a:rPr lang="it-IT"/>
                  <a:t> = 33.33%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97A955A4-6D53-0015-DDCD-4EAF06FC3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715" y="3244334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olo 1">
            <a:extLst>
              <a:ext uri="{FF2B5EF4-FFF2-40B4-BE49-F238E27FC236}">
                <a16:creationId xmlns:a16="http://schemas.microsoft.com/office/drawing/2014/main" id="{9ED2D3DD-B597-B0D1-F021-E71C4849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45" y="320068"/>
            <a:ext cx="8581043" cy="552703"/>
          </a:xfrm>
        </p:spPr>
        <p:txBody>
          <a:bodyPr>
            <a:noAutofit/>
          </a:bodyPr>
          <a:lstStyle/>
          <a:p>
            <a:r>
              <a:rPr lang="it-IT" sz="3200" dirty="0"/>
              <a:t>BB84 and SSP QBER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42D6D4-564B-04BC-C1C1-ECDCC638612A}"/>
                  </a:ext>
                </a:extLst>
              </p:cNvPr>
              <p:cNvSpPr txBox="1"/>
              <p:nvPr/>
            </p:nvSpPr>
            <p:spPr>
              <a:xfrm>
                <a:off x="647700" y="3967508"/>
                <a:ext cx="82513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 </a:t>
                </a:r>
                <a:r>
                  <a:rPr lang="it-IT" dirty="0" err="1"/>
                  <a:t>order</a:t>
                </a:r>
                <a:r>
                  <a:rPr lang="it-IT" dirty="0"/>
                  <a:t> to </a:t>
                </a:r>
                <a:r>
                  <a:rPr lang="it-IT" dirty="0" err="1"/>
                  <a:t>verify</a:t>
                </a:r>
                <a:r>
                  <a:rPr lang="it-IT" dirty="0"/>
                  <a:t>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can </a:t>
                </a:r>
                <a:r>
                  <a:rPr lang="it-IT" dirty="0" err="1"/>
                  <a:t>apply</a:t>
                </a:r>
                <a:r>
                  <a:rPr lang="it-IT" dirty="0"/>
                  <a:t> </a:t>
                </a:r>
                <a:r>
                  <a:rPr lang="it-IT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correction</a:t>
                </a:r>
                <a:r>
                  <a:rPr lang="it-IT" dirty="0"/>
                  <a:t> and privacy </a:t>
                </a:r>
                <a:r>
                  <a:rPr lang="it-IT" dirty="0" err="1"/>
                  <a:t>amplification</a:t>
                </a:r>
                <a:r>
                  <a:rPr lang="it-IT" dirty="0"/>
                  <a:t> to the </a:t>
                </a:r>
                <a:r>
                  <a:rPr lang="it-IT" dirty="0" err="1"/>
                  <a:t>sifted</a:t>
                </a:r>
                <a:r>
                  <a:rPr lang="it-IT" dirty="0"/>
                  <a:t>-key, </a:t>
                </a:r>
                <a:r>
                  <a:rPr lang="it-IT" dirty="0" err="1"/>
                  <a:t>we</a:t>
                </a:r>
                <a:r>
                  <a:rPr lang="it-IT" dirty="0"/>
                  <a:t> use the </a:t>
                </a:r>
                <a:r>
                  <a:rPr lang="it-IT" dirty="0" err="1"/>
                  <a:t>Csiszár-Körner</a:t>
                </a:r>
                <a:r>
                  <a:rPr lang="it-IT" dirty="0"/>
                  <a:t> </a:t>
                </a:r>
                <a:r>
                  <a:rPr lang="it-IT" dirty="0" err="1"/>
                  <a:t>theorem</a:t>
                </a:r>
                <a:r>
                  <a:rPr lang="it-IT" dirty="0"/>
                  <a:t>: </a:t>
                </a:r>
                <a:r>
                  <a:rPr lang="it-IT" dirty="0" err="1"/>
                  <a:t>if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it-IT" b="0" i="1">
                        <a:latin typeface="Cambria Math" panose="02040503050406030204" pitchFamily="18" charset="0"/>
                      </a:rPr>
                      <m:t>≥ </m:t>
                    </m:r>
                    <m:r>
                      <m:rPr>
                        <m:sty m:val="p"/>
                      </m:rPr>
                      <a:rPr lang="it-IT" b="0" i="1">
                        <a:latin typeface="Cambria Math" panose="02040503050406030204" pitchFamily="18" charset="0"/>
                      </a:rPr>
                      <m:t>min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𝐸𝑣𝑒</m:t>
                        </m:r>
                      </m:e>
                    </m:d>
                  </m:oMath>
                </a14:m>
                <a:r>
                  <a:rPr lang="it-IT" dirty="0"/>
                  <a:t>,I(</a:t>
                </a:r>
                <a:r>
                  <a:rPr lang="it-IT" dirty="0" err="1"/>
                  <a:t>Eve,Y</a:t>
                </a:r>
                <a:r>
                  <a:rPr lang="it-IT" dirty="0"/>
                  <a:t>)) </a:t>
                </a:r>
              </a:p>
              <a:p>
                <a:r>
                  <a:rPr lang="it-IT" dirty="0"/>
                  <a:t>a secret-key can be </a:t>
                </a:r>
                <a:r>
                  <a:rPr lang="it-IT" dirty="0" err="1"/>
                  <a:t>obtained</a:t>
                </a:r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9642D6D4-564B-04BC-C1C1-ECDCC6386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3967508"/>
                <a:ext cx="8251372" cy="923330"/>
              </a:xfrm>
              <a:prstGeom prst="rect">
                <a:avLst/>
              </a:prstGeom>
              <a:blipFill>
                <a:blip r:embed="rId5"/>
                <a:stretch>
                  <a:fillRect l="-461" t="-2740" b="-109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CFD6E73-F881-1C0B-526C-BC5745880ECE}"/>
                  </a:ext>
                </a:extLst>
              </p:cNvPr>
              <p:cNvSpPr txBox="1"/>
              <p:nvPr/>
            </p:nvSpPr>
            <p:spPr>
              <a:xfrm>
                <a:off x="1654628" y="5064437"/>
                <a:ext cx="5154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𝐸𝑉𝐸</m:t>
                          </m:r>
                        </m:sub>
                      </m:sSub>
                      <m:r>
                        <a:rPr lang="it-IT" b="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𝑁𝑂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𝐸𝑉𝐸</m:t>
                          </m:r>
                        </m:sub>
                      </m:sSub>
                      <m:r>
                        <a:rPr lang="it-IT" b="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it-IT" b="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𝐸𝑉𝐸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CFD6E73-F881-1C0B-526C-BC5745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28" y="5064437"/>
                <a:ext cx="5154296" cy="276999"/>
              </a:xfrm>
              <a:prstGeom prst="rect">
                <a:avLst/>
              </a:prstGeom>
              <a:blipFill>
                <a:blip r:embed="rId6"/>
                <a:stretch>
                  <a:fillRect l="-491" t="-8696" b="-391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7CC6D1-6E84-49A8-0E83-CA88DE0065DA}"/>
                  </a:ext>
                </a:extLst>
              </p:cNvPr>
              <p:cNvSpPr txBox="1"/>
              <p:nvPr/>
            </p:nvSpPr>
            <p:spPr>
              <a:xfrm>
                <a:off x="147485" y="5627915"/>
                <a:ext cx="94962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coefficient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indicate of </a:t>
                </a:r>
                <a:r>
                  <a:rPr lang="it-IT" dirty="0" err="1"/>
                  <a:t>how</a:t>
                </a:r>
                <a:r>
                  <a:rPr lang="it-IT" dirty="0"/>
                  <a:t> </a:t>
                </a:r>
                <a:r>
                  <a:rPr lang="it-IT" dirty="0" err="1"/>
                  <a:t>much</a:t>
                </a:r>
                <a:r>
                  <a:rPr lang="it-IT" dirty="0"/>
                  <a:t> Eve can </a:t>
                </a:r>
                <a:r>
                  <a:rPr lang="it-IT" dirty="0" err="1"/>
                  <a:t>interfere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tampering the key.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D7CC6D1-6E84-49A8-0E83-CA88DE00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5" y="5627915"/>
                <a:ext cx="9496276" cy="369332"/>
              </a:xfrm>
              <a:prstGeom prst="rect">
                <a:avLst/>
              </a:prstGeom>
              <a:blipFill>
                <a:blip r:embed="rId7"/>
                <a:stretch>
                  <a:fillRect l="-51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591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BCAEDA-E798-1E1B-B01F-8C380CFAEC12}"/>
              </a:ext>
            </a:extLst>
          </p:cNvPr>
          <p:cNvSpPr txBox="1"/>
          <p:nvPr/>
        </p:nvSpPr>
        <p:spPr>
          <a:xfrm>
            <a:off x="669520" y="3794839"/>
            <a:ext cx="7228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24.2% &gt; 15.4%</a:t>
            </a:r>
            <a:r>
              <a:rPr lang="it-IT" dirty="0"/>
              <a:t>,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demonstrates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six</a:t>
            </a:r>
            <a:r>
              <a:rPr lang="it-IT" dirty="0"/>
              <a:t>-state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resilient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</a:t>
            </a:r>
            <a:r>
              <a:rPr lang="it-IT" dirty="0" err="1"/>
              <a:t>intercept-resend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597B77E-B6C5-AD0F-D143-FEB7CF9F4639}"/>
                  </a:ext>
                </a:extLst>
              </p:cNvPr>
              <p:cNvSpPr txBox="1"/>
              <p:nvPr/>
            </p:nvSpPr>
            <p:spPr>
              <a:xfrm>
                <a:off x="2002973" y="3130865"/>
                <a:ext cx="6732765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𝑺𝑺𝑷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𝟕𝟐𝟓𝟗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𝑸𝑩𝑬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𝑴𝑨𝑿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%⋅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597B77E-B6C5-AD0F-D143-FEB7CF9F4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73" y="3130865"/>
                <a:ext cx="6732765" cy="381515"/>
              </a:xfrm>
              <a:prstGeom prst="rect">
                <a:avLst/>
              </a:prstGeom>
              <a:blipFill>
                <a:blip r:embed="rId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D56FD5-EC82-3F7F-72D0-F0D7DB45CA76}"/>
                  </a:ext>
                </a:extLst>
              </p:cNvPr>
              <p:cNvSpPr txBox="1"/>
              <p:nvPr/>
            </p:nvSpPr>
            <p:spPr>
              <a:xfrm>
                <a:off x="2642881" y="1929088"/>
                <a:ext cx="6092857" cy="28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𝟔𝟏𝟔𝟏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𝑸𝑩𝑬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𝑴𝑨𝑿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%⋅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𝑩𝑩</m:t>
                          </m:r>
                          <m:r>
                            <a:rPr lang="it-IT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𝟖𝟒</m:t>
                          </m:r>
                        </m:sub>
                      </m:sSub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it-IT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CD56FD5-EC82-3F7F-72D0-F0D7DB4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881" y="1929088"/>
                <a:ext cx="6092857" cy="289182"/>
              </a:xfrm>
              <a:prstGeom prst="rect">
                <a:avLst/>
              </a:prstGeom>
              <a:blipFill>
                <a:blip r:embed="rId3"/>
                <a:stretch>
                  <a:fillRect l="-1201" r="-1401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C6FBF6-4E1D-C710-00B1-2EC91BC11A1D}"/>
              </a:ext>
            </a:extLst>
          </p:cNvPr>
          <p:cNvSpPr txBox="1"/>
          <p:nvPr/>
        </p:nvSpPr>
        <p:spPr>
          <a:xfrm>
            <a:off x="669520" y="1927119"/>
            <a:ext cx="197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For the BB84 case: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B26D6B-008F-8588-06C3-B8624CAFC663}"/>
              </a:ext>
            </a:extLst>
          </p:cNvPr>
          <p:cNvSpPr txBox="1"/>
          <p:nvPr/>
        </p:nvSpPr>
        <p:spPr>
          <a:xfrm>
            <a:off x="669520" y="2449173"/>
            <a:ext cx="658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analogous</a:t>
            </a:r>
            <a:r>
              <a:rPr lang="it-IT" dirty="0"/>
              <a:t> to the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</a:t>
            </a:r>
            <a:r>
              <a:rPr lang="it-IT" i="1" dirty="0"/>
              <a:t>Gisin et al, 2002.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107298-B7C5-410D-7FF7-8418B31140C4}"/>
              </a:ext>
            </a:extLst>
          </p:cNvPr>
          <p:cNvSpPr txBox="1"/>
          <p:nvPr/>
        </p:nvSpPr>
        <p:spPr>
          <a:xfrm>
            <a:off x="669520" y="317356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For the SSP case: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E9AC25B-C6D1-3734-FDDD-4894DF0A622B}"/>
              </a:ext>
            </a:extLst>
          </p:cNvPr>
          <p:cNvSpPr txBox="1">
            <a:spLocks/>
          </p:cNvSpPr>
          <p:nvPr/>
        </p:nvSpPr>
        <p:spPr>
          <a:xfrm>
            <a:off x="281478" y="355380"/>
            <a:ext cx="8581043" cy="5527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Maximum QBER for </a:t>
            </a:r>
            <a:r>
              <a:rPr lang="it-IT" dirty="0" err="1"/>
              <a:t>error</a:t>
            </a:r>
            <a:r>
              <a:rPr lang="it-IT" dirty="0"/>
              <a:t> </a:t>
            </a:r>
            <a:r>
              <a:rPr lang="it-IT" dirty="0" err="1"/>
              <a:t>correction</a:t>
            </a:r>
            <a:r>
              <a:rPr lang="it-IT" dirty="0"/>
              <a:t> and privacy </a:t>
            </a:r>
            <a:r>
              <a:rPr lang="it-IT" dirty="0" err="1"/>
              <a:t>amplification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BB08B1-0C49-2385-79DB-BD4EF204B24B}"/>
              </a:ext>
            </a:extLst>
          </p:cNvPr>
          <p:cNvSpPr txBox="1"/>
          <p:nvPr/>
        </p:nvSpPr>
        <p:spPr>
          <a:xfrm>
            <a:off x="669520" y="4746602"/>
            <a:ext cx="774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Can we improve the channel capacity and the QBER by switching to a Continous-Variable QKD?</a:t>
            </a:r>
          </a:p>
        </p:txBody>
      </p:sp>
    </p:spTree>
    <p:extLst>
      <p:ext uri="{BB962C8B-B14F-4D97-AF65-F5344CB8AC3E}">
        <p14:creationId xmlns:p14="http://schemas.microsoft.com/office/powerpoint/2010/main" val="63290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8F287-13F0-2A4B-4608-60284FBC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335108"/>
            <a:ext cx="8581043" cy="503091"/>
          </a:xfrm>
        </p:spPr>
        <p:txBody>
          <a:bodyPr>
            <a:noAutofit/>
          </a:bodyPr>
          <a:lstStyle/>
          <a:p>
            <a:r>
              <a:rPr lang="it-IT" sz="3200" dirty="0" err="1"/>
              <a:t>Continuous-Variable</a:t>
            </a:r>
            <a:r>
              <a:rPr lang="it-IT" sz="3200" dirty="0"/>
              <a:t> QKD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DD9423-3228-4F66-4B71-2A27E08E4161}"/>
              </a:ext>
            </a:extLst>
          </p:cNvPr>
          <p:cNvSpPr txBox="1"/>
          <p:nvPr/>
        </p:nvSpPr>
        <p:spPr>
          <a:xfrm>
            <a:off x="632105" y="1561508"/>
            <a:ext cx="8042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The </a:t>
            </a:r>
            <a:r>
              <a:rPr lang="it-IT" dirty="0" err="1"/>
              <a:t>simplest</a:t>
            </a:r>
            <a:r>
              <a:rPr lang="it-IT" dirty="0"/>
              <a:t> CV-QKD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exploits </a:t>
            </a:r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GG02,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resembles</a:t>
            </a:r>
            <a:r>
              <a:rPr lang="it-IT" dirty="0"/>
              <a:t> in some features the </a:t>
            </a:r>
            <a:r>
              <a:rPr lang="it-IT" b="1" dirty="0">
                <a:solidFill>
                  <a:schemeClr val="tx2"/>
                </a:solidFill>
              </a:rPr>
              <a:t>BB84 </a:t>
            </a:r>
            <a:r>
              <a:rPr lang="it-IT" b="1" dirty="0" err="1">
                <a:solidFill>
                  <a:schemeClr val="tx2"/>
                </a:solidFill>
              </a:rPr>
              <a:t>protocol</a:t>
            </a:r>
            <a:r>
              <a:rPr lang="it-IT" dirty="0"/>
              <a:t>: Alice </a:t>
            </a:r>
            <a:r>
              <a:rPr lang="it-IT" dirty="0" err="1"/>
              <a:t>prepares</a:t>
            </a:r>
            <a:r>
              <a:rPr lang="it-IT" dirty="0"/>
              <a:t> a finite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states</a:t>
            </a:r>
            <a:r>
              <a:rPr lang="it-IT" dirty="0"/>
              <a:t>, picking </a:t>
            </a:r>
            <a:r>
              <a:rPr lang="it-IT" dirty="0" err="1"/>
              <a:t>them</a:t>
            </a:r>
            <a:r>
              <a:rPr lang="it-IT" dirty="0"/>
              <a:t> from a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with zero </a:t>
            </a:r>
            <a:r>
              <a:rPr lang="it-IT" dirty="0" err="1"/>
              <a:t>mean</a:t>
            </a:r>
            <a:r>
              <a:rPr lang="it-IT" dirty="0"/>
              <a:t> and </a:t>
            </a:r>
            <a:r>
              <a:rPr lang="it-IT" dirty="0" err="1"/>
              <a:t>variance</a:t>
            </a:r>
            <a:r>
              <a:rPr lang="it-IT" dirty="0"/>
              <a:t> V. The </a:t>
            </a:r>
            <a:r>
              <a:rPr lang="it-IT" dirty="0" err="1"/>
              <a:t>states</a:t>
            </a:r>
            <a:r>
              <a:rPr lang="it-IT" dirty="0"/>
              <a:t> are </a:t>
            </a:r>
            <a:r>
              <a:rPr lang="it-IT" dirty="0" err="1"/>
              <a:t>sent</a:t>
            </a:r>
            <a:r>
              <a:rPr lang="it-IT" dirty="0"/>
              <a:t> to Bob,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random one of the </a:t>
            </a:r>
            <a:r>
              <a:rPr lang="it-IT" dirty="0" err="1"/>
              <a:t>quadratures</a:t>
            </a:r>
            <a:r>
              <a:rPr lang="it-IT" dirty="0"/>
              <a:t> with </a:t>
            </a:r>
            <a:r>
              <a:rPr lang="it-IT" dirty="0" err="1"/>
              <a:t>homodyne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8DC32E-AD1A-4247-8391-FB39422970C9}"/>
                  </a:ext>
                </a:extLst>
              </p:cNvPr>
              <p:cNvSpPr txBox="1"/>
              <p:nvPr/>
            </p:nvSpPr>
            <p:spPr>
              <a:xfrm>
                <a:off x="632105" y="3218936"/>
                <a:ext cx="777049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Using a </a:t>
                </a:r>
                <a:r>
                  <a:rPr lang="it-IT" dirty="0" err="1"/>
                  <a:t>classical</a:t>
                </a:r>
                <a:r>
                  <a:rPr lang="it-IT" dirty="0"/>
                  <a:t> public </a:t>
                </a:r>
                <a:r>
                  <a:rPr lang="it-IT" dirty="0" err="1"/>
                  <a:t>channel</a:t>
                </a:r>
                <a:r>
                  <a:rPr lang="it-IT" dirty="0"/>
                  <a:t>, Bob </a:t>
                </a:r>
                <a:r>
                  <a:rPr lang="it-IT" dirty="0" err="1"/>
                  <a:t>informs</a:t>
                </a:r>
                <a:r>
                  <a:rPr lang="it-IT" dirty="0"/>
                  <a:t> Alice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which</a:t>
                </a:r>
                <a:r>
                  <a:rPr lang="it-IT" dirty="0"/>
                  <a:t> quadrature </a:t>
                </a:r>
                <a:r>
                  <a:rPr lang="it-IT" dirty="0" err="1"/>
                  <a:t>was</a:t>
                </a:r>
                <a:r>
                  <a:rPr lang="it-IT" dirty="0"/>
                  <a:t> </a:t>
                </a:r>
                <a:r>
                  <a:rPr lang="it-IT" dirty="0" err="1"/>
                  <a:t>measured</a:t>
                </a:r>
                <a:r>
                  <a:rPr lang="it-IT" dirty="0"/>
                  <a:t>, and </a:t>
                </a:r>
                <a:r>
                  <a:rPr lang="it-IT" dirty="0" err="1"/>
                  <a:t>about</a:t>
                </a:r>
                <a:r>
                  <a:rPr lang="it-IT" dirty="0"/>
                  <a:t> </a:t>
                </a:r>
                <a:r>
                  <a:rPr lang="it-IT" dirty="0" err="1"/>
                  <a:t>half</a:t>
                </a:r>
                <a:r>
                  <a:rPr lang="it-IT" dirty="0"/>
                  <a:t> of the key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discarded</a:t>
                </a:r>
                <a:r>
                  <a:rPr lang="it-IT" dirty="0"/>
                  <a:t>. The steps </a:t>
                </a:r>
                <a:r>
                  <a:rPr lang="it-IT" dirty="0" err="1"/>
                  <a:t>remaining</a:t>
                </a:r>
                <a:r>
                  <a:rPr lang="it-IT" dirty="0"/>
                  <a:t> </a:t>
                </a:r>
                <a:r>
                  <a:rPr lang="it-IT" dirty="0" err="1"/>
                  <a:t>consist</a:t>
                </a:r>
                <a:r>
                  <a:rPr lang="it-IT" dirty="0"/>
                  <a:t> in the </a:t>
                </a:r>
                <a:r>
                  <a:rPr lang="it-IT" dirty="0" err="1"/>
                  <a:t>usual</a:t>
                </a:r>
                <a:r>
                  <a:rPr lang="it-IT" dirty="0"/>
                  <a:t> post-processing: </a:t>
                </a:r>
                <a:r>
                  <a:rPr lang="it-IT" dirty="0" err="1"/>
                  <a:t>error</a:t>
                </a:r>
                <a:r>
                  <a:rPr lang="it-IT" dirty="0"/>
                  <a:t> </a:t>
                </a:r>
                <a:r>
                  <a:rPr lang="it-IT" dirty="0" err="1"/>
                  <a:t>correction</a:t>
                </a:r>
                <a:r>
                  <a:rPr lang="it-IT" dirty="0"/>
                  <a:t>, </a:t>
                </a:r>
                <a:r>
                  <a:rPr lang="it-IT" dirty="0" err="1"/>
                  <a:t>parameter</a:t>
                </a:r>
                <a:r>
                  <a:rPr lang="it-IT" dirty="0"/>
                  <a:t> </a:t>
                </a:r>
                <a:r>
                  <a:rPr lang="it-IT" dirty="0" err="1"/>
                  <a:t>estimation</a:t>
                </a:r>
                <a:r>
                  <a:rPr lang="it-IT" dirty="0"/>
                  <a:t> and privacy </a:t>
                </a:r>
                <a:r>
                  <a:rPr lang="it-IT" dirty="0" err="1"/>
                  <a:t>amplification</a:t>
                </a:r>
                <a:r>
                  <a:rPr lang="it-IT" dirty="0"/>
                  <a:t>. </a:t>
                </a:r>
              </a:p>
              <a:p>
                <a:endParaRPr lang="it-IT" dirty="0"/>
              </a:p>
              <a:p>
                <a:pPr algn="just"/>
                <a:r>
                  <a:rPr lang="it-IT" dirty="0" err="1"/>
                  <a:t>Typical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 to be </a:t>
                </a:r>
                <a:r>
                  <a:rPr lang="it-IT" dirty="0" err="1"/>
                  <a:t>considered</a:t>
                </a:r>
                <a:r>
                  <a:rPr lang="it-IT" dirty="0"/>
                  <a:t> in an optical </a:t>
                </a:r>
                <a:r>
                  <a:rPr lang="it-IT" dirty="0" err="1"/>
                  <a:t>channel</a:t>
                </a:r>
                <a:r>
                  <a:rPr lang="it-IT" dirty="0"/>
                  <a:t> are: shot-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, transmission </a:t>
                </a:r>
                <a:r>
                  <a:rPr lang="it-IT" dirty="0" err="1"/>
                  <a:t>efficiency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excess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it-IT" dirty="0"/>
                  <a:t> (</a:t>
                </a:r>
                <a:r>
                  <a:rPr lang="it-IT" dirty="0" err="1"/>
                  <a:t>channel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), quantum </a:t>
                </a:r>
                <a:r>
                  <a:rPr lang="it-IT" dirty="0" err="1"/>
                  <a:t>efficiency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electric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</m:oMath>
                </a14:m>
                <a:r>
                  <a:rPr lang="it-IT" dirty="0"/>
                  <a:t> (non-</a:t>
                </a:r>
                <a:r>
                  <a:rPr lang="it-IT" dirty="0" err="1"/>
                  <a:t>ideal</a:t>
                </a:r>
                <a:r>
                  <a:rPr lang="it-IT" dirty="0"/>
                  <a:t> </a:t>
                </a:r>
                <a:r>
                  <a:rPr lang="it-IT" dirty="0" err="1"/>
                  <a:t>detection</a:t>
                </a:r>
                <a:r>
                  <a:rPr lang="it-IT" dirty="0"/>
                  <a:t> </a:t>
                </a:r>
                <a:r>
                  <a:rPr lang="it-IT" dirty="0" err="1"/>
                  <a:t>noise</a:t>
                </a:r>
                <a:r>
                  <a:rPr lang="it-IT" dirty="0"/>
                  <a:t>).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C8DC32E-AD1A-4247-8391-FB3942297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5" y="3218936"/>
                <a:ext cx="7770490" cy="2308324"/>
              </a:xfrm>
              <a:prstGeom prst="rect">
                <a:avLst/>
              </a:prstGeom>
              <a:blipFill>
                <a:blip r:embed="rId2"/>
                <a:stretch>
                  <a:fillRect l="-653" t="-1093" r="-653" b="-3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99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1FE4E-4233-BCF6-453E-4C9941BA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93595"/>
            <a:ext cx="8581043" cy="840400"/>
          </a:xfrm>
        </p:spPr>
        <p:txBody>
          <a:bodyPr>
            <a:normAutofit/>
          </a:bodyPr>
          <a:lstStyle/>
          <a:p>
            <a:r>
              <a:rPr lang="it-IT" sz="3200" dirty="0" err="1"/>
              <a:t>Simulation</a:t>
            </a:r>
            <a:r>
              <a:rPr lang="it-IT" sz="3200" dirty="0"/>
              <a:t> </a:t>
            </a:r>
            <a:r>
              <a:rPr lang="it-IT" sz="3200" dirty="0" err="1"/>
              <a:t>Parameters</a:t>
            </a:r>
            <a:endParaRPr lang="it-IT" sz="32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AFD9F4-48E1-8FE4-53A9-DFB8A8DA4F94}"/>
              </a:ext>
            </a:extLst>
          </p:cNvPr>
          <p:cNvSpPr txBox="1"/>
          <p:nvPr/>
        </p:nvSpPr>
        <p:spPr>
          <a:xfrm>
            <a:off x="274437" y="1439884"/>
            <a:ext cx="8595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investigated</a:t>
            </a:r>
            <a:r>
              <a:rPr lang="it-IT" dirty="0"/>
              <a:t> the information rate of the GG02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QAM </a:t>
            </a:r>
            <a:r>
              <a:rPr lang="it-IT" dirty="0" err="1"/>
              <a:t>constellations</a:t>
            </a:r>
            <a:r>
              <a:rPr lang="it-IT" dirty="0"/>
              <a:t> with discrete </a:t>
            </a:r>
            <a:r>
              <a:rPr lang="it-IT" dirty="0" err="1"/>
              <a:t>gaussian</a:t>
            </a:r>
            <a:r>
              <a:rPr lang="it-IT" dirty="0"/>
              <a:t> input </a:t>
            </a:r>
            <a:r>
              <a:rPr lang="it-IT" dirty="0" err="1"/>
              <a:t>probability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, following the work of </a:t>
            </a:r>
            <a:r>
              <a:rPr lang="it-IT" dirty="0" err="1"/>
              <a:t>Roumestan</a:t>
            </a:r>
            <a:r>
              <a:rPr lang="it-IT" dirty="0"/>
              <a:t> et al.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Matched</a:t>
            </a:r>
            <a:r>
              <a:rPr lang="it-IT" dirty="0"/>
              <a:t> root </a:t>
            </a:r>
            <a:r>
              <a:rPr lang="it-IT" dirty="0" err="1"/>
              <a:t>raised</a:t>
            </a:r>
            <a:r>
              <a:rPr lang="it-IT" dirty="0"/>
              <a:t> cosine filter with </a:t>
            </a:r>
            <a:r>
              <a:rPr lang="it-IT" b="1" dirty="0" err="1">
                <a:solidFill>
                  <a:schemeClr val="tx2"/>
                </a:solidFill>
              </a:rPr>
              <a:t>span</a:t>
            </a:r>
            <a:r>
              <a:rPr lang="it-IT" b="1" dirty="0">
                <a:solidFill>
                  <a:schemeClr val="tx2"/>
                </a:solidFill>
              </a:rPr>
              <a:t> 16 </a:t>
            </a:r>
            <a:r>
              <a:rPr lang="it-IT" dirty="0"/>
              <a:t>symbols and </a:t>
            </a:r>
            <a:r>
              <a:rPr lang="it-IT" b="1" dirty="0">
                <a:solidFill>
                  <a:schemeClr val="tx2"/>
                </a:solidFill>
              </a:rPr>
              <a:t>roll off 0.2</a:t>
            </a:r>
            <a:r>
              <a:rPr lang="it-IT" dirty="0"/>
              <a:t>.</a:t>
            </a:r>
          </a:p>
          <a:p>
            <a:pPr algn="ctr"/>
            <a:r>
              <a:rPr lang="it-IT" dirty="0"/>
              <a:t>ITU G.602 </a:t>
            </a:r>
            <a:r>
              <a:rPr lang="it-IT" dirty="0" err="1"/>
              <a:t>fiber</a:t>
            </a:r>
            <a:r>
              <a:rPr lang="it-IT" dirty="0"/>
              <a:t> with </a:t>
            </a:r>
            <a:r>
              <a:rPr lang="it-IT" b="1" dirty="0">
                <a:solidFill>
                  <a:schemeClr val="tx2"/>
                </a:solidFill>
              </a:rPr>
              <a:t>D = 17 </a:t>
            </a:r>
            <a:r>
              <a:rPr lang="it-IT" b="1" dirty="0" err="1">
                <a:solidFill>
                  <a:schemeClr val="tx2"/>
                </a:solidFill>
              </a:rPr>
              <a:t>ps</a:t>
            </a:r>
            <a:r>
              <a:rPr lang="it-IT" b="1" dirty="0">
                <a:solidFill>
                  <a:schemeClr val="tx2"/>
                </a:solidFill>
              </a:rPr>
              <a:t>/(km nm) </a:t>
            </a:r>
            <a:r>
              <a:rPr lang="it-IT" dirty="0"/>
              <a:t>@1550 nm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003590-2B4C-38EE-F2BC-6F8514C7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764" y="3244334"/>
            <a:ext cx="2659848" cy="26598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8AF7935-3D6A-1993-5B01-8E0A4DBDA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3244334"/>
            <a:ext cx="2659848" cy="26598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DD7C68-A1A0-45D9-D5D8-BB46F08FEFB3}"/>
              </a:ext>
            </a:extLst>
          </p:cNvPr>
          <p:cNvSpPr txBox="1"/>
          <p:nvPr/>
        </p:nvSpPr>
        <p:spPr>
          <a:xfrm>
            <a:off x="5806612" y="3864077"/>
            <a:ext cx="3048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phase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</a:t>
            </a:r>
            <a:r>
              <a:rPr lang="it-IT" dirty="0" err="1"/>
              <a:t>dispersion</a:t>
            </a:r>
            <a:r>
              <a:rPr lang="it-IT" dirty="0"/>
              <a:t> on </a:t>
            </a:r>
            <a:r>
              <a:rPr lang="it-IT" dirty="0" err="1"/>
              <a:t>received</a:t>
            </a:r>
            <a:r>
              <a:rPr lang="it-IT" dirty="0"/>
              <a:t> symbols in 32 QAM</a:t>
            </a:r>
          </a:p>
        </p:txBody>
      </p:sp>
    </p:spTree>
    <p:extLst>
      <p:ext uri="{BB962C8B-B14F-4D97-AF65-F5344CB8AC3E}">
        <p14:creationId xmlns:p14="http://schemas.microsoft.com/office/powerpoint/2010/main" val="183943866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3559</TotalTime>
  <Words>1018</Words>
  <Application>Microsoft Office PowerPoint</Application>
  <PresentationFormat>Presentazione su schermo (4:3)</PresentationFormat>
  <Paragraphs>87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Aptos</vt:lpstr>
      <vt:lpstr>Arial</vt:lpstr>
      <vt:lpstr>Cambria Math</vt:lpstr>
      <vt:lpstr>Franklin Gothic Medium</vt:lpstr>
      <vt:lpstr>Helvetica</vt:lpstr>
      <vt:lpstr>Wingdings</vt:lpstr>
      <vt:lpstr>POLI</vt:lpstr>
      <vt:lpstr>Titolo presentazione sottotitolo</vt:lpstr>
      <vt:lpstr>Table of contents</vt:lpstr>
      <vt:lpstr>BB84 channel model (without eavesdropping)</vt:lpstr>
      <vt:lpstr>SSP channel model (without eavesdropping)</vt:lpstr>
      <vt:lpstr>BB84 and SSP channel models (intercept-resend attack)</vt:lpstr>
      <vt:lpstr>BB84 and SSP QBER</vt:lpstr>
      <vt:lpstr>Presentazione standard di PowerPoint</vt:lpstr>
      <vt:lpstr>Continuous-Variable QKD</vt:lpstr>
      <vt:lpstr>Simulation Parameters</vt:lpstr>
      <vt:lpstr>Quantum limited case</vt:lpstr>
      <vt:lpstr>Phase Noise Simulation</vt:lpstr>
      <vt:lpstr>Dispersion Simulation</vt:lpstr>
      <vt:lpstr>Phase noise at 1kHz and −80 dBc</vt:lpstr>
      <vt:lpstr>Phase noise at 1kHz and −80 dBc (QBER)</vt:lpstr>
      <vt:lpstr>Dispersion (L=L_max )</vt:lpstr>
      <vt:lpstr>Dispersion (L=L_max )</vt:lpstr>
      <vt:lpstr>Dispersion (L=2L_max )</vt:lpstr>
      <vt:lpstr>Dispersion (L=〖2L〗_max )</vt:lpstr>
      <vt:lpstr>Combined effect of phase noise and dispersion</vt:lpstr>
      <vt:lpstr>Combined effect of phase noise and dispersion</vt:lpstr>
      <vt:lpstr>Capacity comparison</vt:lpstr>
      <vt:lpstr>Titolo presentazione sottotitolo</vt:lpstr>
    </vt:vector>
  </TitlesOfParts>
  <Manager/>
  <Company>Area Servizi ICT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/>
  <cp:keywords/>
  <dc:description/>
  <cp:lastModifiedBy>Roberto Scardia</cp:lastModifiedBy>
  <cp:revision>30</cp:revision>
  <dcterms:created xsi:type="dcterms:W3CDTF">2015-05-26T12:27:57Z</dcterms:created>
  <dcterms:modified xsi:type="dcterms:W3CDTF">2025-01-22T18:57:21Z</dcterms:modified>
  <cp:category/>
</cp:coreProperties>
</file>